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9" r:id="rId3"/>
    <p:sldId id="257" r:id="rId4"/>
    <p:sldId id="258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embeddedFontLst>
    <p:embeddedFont>
      <p:font typeface="NanumBarunGothic" panose="020B0603020101020101" pitchFamily="34" charset="-127"/>
      <p:regular r:id="rId15"/>
      <p:bold r:id="rId16"/>
    </p:embeddedFont>
    <p:embeddedFont>
      <p:font typeface="NanumBarunGothic Light" panose="020B0603020101020101" pitchFamily="34" charset="-127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4E32"/>
    <a:srgbClr val="1B9648"/>
    <a:srgbClr val="179648"/>
    <a:srgbClr val="00B050"/>
    <a:srgbClr val="4E8F00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73"/>
    <p:restoredTop sz="94582"/>
  </p:normalViewPr>
  <p:slideViewPr>
    <p:cSldViewPr snapToGrid="0" snapToObjects="1">
      <p:cViewPr>
        <p:scale>
          <a:sx n="101" d="100"/>
          <a:sy n="101" d="100"/>
        </p:scale>
        <p:origin x="88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0CAEC6-7028-CB41-98AF-7B6B7C6113C5}" type="datetimeFigureOut">
              <a:rPr lang="en-KR" smtClean="0"/>
              <a:t>2020/04/02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AFF4D4-340D-4E4D-BC94-B94AC404F967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937309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제작자 노트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footer</a:t>
            </a:r>
            <a:r>
              <a:rPr lang="ko-KR" altLang="en-US" dirty="0"/>
              <a:t>의 날짜와 주차는 수동으로 입력 해 놓았습니다 </a:t>
            </a:r>
            <a:r>
              <a:rPr lang="en-US" altLang="ko-KR" dirty="0"/>
              <a:t>(YYYY</a:t>
            </a:r>
            <a:r>
              <a:rPr lang="ko-KR" altLang="en-US" dirty="0"/>
              <a:t>년 </a:t>
            </a:r>
            <a:r>
              <a:rPr lang="en-US" altLang="ko-KR" dirty="0"/>
              <a:t>MM</a:t>
            </a:r>
            <a:r>
              <a:rPr lang="ko-KR" altLang="en-US" dirty="0"/>
              <a:t>월 </a:t>
            </a:r>
            <a:r>
              <a:rPr lang="en-US" altLang="ko-KR" dirty="0"/>
              <a:t>DD</a:t>
            </a:r>
            <a:r>
              <a:rPr lang="ko-KR" altLang="en-US" dirty="0"/>
              <a:t>일 날짜 포맷을 지원하지 않음</a:t>
            </a:r>
            <a:r>
              <a:rPr lang="en-US" altLang="ko-KR" dirty="0"/>
              <a:t>).</a:t>
            </a:r>
            <a:r>
              <a:rPr lang="ko-KR" altLang="en-US" dirty="0"/>
              <a:t> 추후 편집 시 날짜 및 주차 바꿔주세요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8600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제작자 노트</a:t>
            </a:r>
            <a:r>
              <a:rPr lang="en-US" altLang="ko-KR" dirty="0"/>
              <a:t>:</a:t>
            </a:r>
            <a:r>
              <a:rPr lang="ko-KR" altLang="en-US" dirty="0"/>
              <a:t> 상단 검은 </a:t>
            </a:r>
            <a:r>
              <a:rPr lang="en-US" altLang="ko-KR" dirty="0"/>
              <a:t>gradient</a:t>
            </a:r>
            <a:r>
              <a:rPr lang="ko-KR" altLang="en-US" dirty="0"/>
              <a:t>가 들어간 페이지는 </a:t>
            </a:r>
            <a:r>
              <a:rPr lang="en-US" altLang="ko-KR" dirty="0"/>
              <a:t>Titled</a:t>
            </a:r>
            <a:r>
              <a:rPr lang="ko-KR" altLang="en-US" dirty="0"/>
              <a:t> 페이지입니다</a:t>
            </a:r>
            <a:r>
              <a:rPr lang="en-US" altLang="ko-KR" dirty="0"/>
              <a:t>.</a:t>
            </a:r>
            <a:r>
              <a:rPr lang="ko-KR" altLang="en-US" dirty="0"/>
              <a:t> 마스터 슬라이드 참고하세요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86363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제작자 노트</a:t>
            </a:r>
            <a:r>
              <a:rPr lang="en-US" altLang="ko-KR" dirty="0"/>
              <a:t>:</a:t>
            </a:r>
            <a:r>
              <a:rPr lang="ko-KR" altLang="en-US" dirty="0"/>
              <a:t> 색상 변경 시 스포이트 툴 활용하세요</a:t>
            </a:r>
            <a:r>
              <a:rPr lang="en-US" altLang="ko-KR" dirty="0"/>
              <a:t>.</a:t>
            </a:r>
            <a:r>
              <a:rPr lang="ko-KR" altLang="en-US" dirty="0"/>
              <a:t> 컬러 코드 잊어버렸어요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6079077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제작자 노트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 </a:t>
            </a:r>
            <a:r>
              <a:rPr lang="ko-KR" altLang="en-US" dirty="0"/>
              <a:t>각자 자기 파트 추가해주세요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16879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제작자 노트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sz="12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복수개 센서 모듈 연결 정책</a:t>
            </a:r>
            <a:r>
              <a:rPr lang="en-US" altLang="ko-KR" sz="12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’</a:t>
            </a:r>
            <a:r>
              <a:rPr lang="ko-KR" altLang="en-US" sz="12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dirty="0"/>
              <a:t>정해지는 대로 최대한 빨리 반영해주세요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34424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BE6CBD-A923-5C4D-9C32-CAA1FA2B1380}"/>
              </a:ext>
            </a:extLst>
          </p:cNvPr>
          <p:cNvSpPr/>
          <p:nvPr userDrawn="1"/>
        </p:nvSpPr>
        <p:spPr>
          <a:xfrm>
            <a:off x="0" y="0"/>
            <a:ext cx="12192000" cy="1656522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85000"/>
                  <a:lumOff val="15000"/>
                </a:schemeClr>
              </a:gs>
              <a:gs pos="55000">
                <a:schemeClr val="tx2">
                  <a:lumMod val="1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52308"/>
            <a:ext cx="10515600" cy="1151906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234872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71206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89274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47250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961730-EDDC-7043-A4B4-54C6735D2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878057-8C7D-F447-9134-377DDE5F5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817CC4-CAD2-7646-B7D2-BD11408EC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898535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6990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21932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18162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293317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50107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307874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79838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defRPr>
            </a:lvl1pPr>
          </a:lstStyle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defRPr>
            </a:lvl1pPr>
          </a:lstStyle>
          <a:p>
            <a:fld id="{BE41AEF0-2F8E-FC4B-B928-C3C6F3D543B0}" type="slidenum">
              <a:rPr lang="en-KR" smtClean="0"/>
              <a:pPr/>
              <a:t>‹#›</a:t>
            </a:fld>
            <a:endParaRPr lang="en-KR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53DDF37-F184-0A46-988E-FEA55F4E07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defRPr>
            </a:lvl1pPr>
          </a:lstStyle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947033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423D9-E543-8C44-8FD6-2E9BBEC622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주간 보고</a:t>
            </a:r>
            <a:endParaRPr lang="en-K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6AA56-AF0A-3546-9686-DC3AA6AB78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endParaRPr lang="en-KR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A987F6-0C0D-9846-95B6-C27994AF1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A14FD5-495A-5F46-8A99-7C72757E5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>
                <a:cs typeface="Verdana" panose="020B0604030504040204" pitchFamily="34" charset="0"/>
              </a:rPr>
              <a:t>캡스톤 디자인</a:t>
            </a:r>
            <a:r>
              <a:rPr lang="en-US" altLang="ko-KR" dirty="0">
                <a:cs typeface="Verdana" panose="020B0604030504040204" pitchFamily="34" charset="0"/>
              </a:rPr>
              <a:t>: 6</a:t>
            </a:r>
            <a:r>
              <a:rPr lang="ko-KR" altLang="en-US" dirty="0">
                <a:cs typeface="Verdana" panose="020B0604030504040204" pitchFamily="34" charset="0"/>
              </a:rPr>
              <a:t>조 왕밤빵밤빵</a:t>
            </a:r>
            <a:endParaRPr lang="en-KR" dirty="0">
              <a:cs typeface="Verdana" panose="020B060403050404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566B0-79D3-2142-B03E-CA59C12C0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</a:t>
            </a:fld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164246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10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모바일 애플리케이션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031088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11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센서 모듈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650346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12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API </a:t>
            </a:r>
            <a:r>
              <a:rPr lang="ko-KR" altLang="en-US" dirty="0"/>
              <a:t>서버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754433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310842-C9D0-4A46-87AB-44E9F1373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5C3AD8-B9AC-DC44-AA09-10493BA39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FCF719-E7EC-1041-95C7-18BA1B07B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2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D7967D-568A-0C42-8B76-3859A5519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요약</a:t>
            </a:r>
            <a:endParaRPr lang="en-KR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2C7399-206C-2F48-B356-695622917964}"/>
              </a:ext>
            </a:extLst>
          </p:cNvPr>
          <p:cNvGrpSpPr/>
          <p:nvPr/>
        </p:nvGrpSpPr>
        <p:grpSpPr>
          <a:xfrm>
            <a:off x="1542727" y="2408391"/>
            <a:ext cx="9106545" cy="807956"/>
            <a:chOff x="1968285" y="2621044"/>
            <a:chExt cx="7697491" cy="80795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041AB2D-FBEC-B749-8DC1-8A45C3001221}"/>
                </a:ext>
              </a:extLst>
            </p:cNvPr>
            <p:cNvSpPr/>
            <p:nvPr/>
          </p:nvSpPr>
          <p:spPr>
            <a:xfrm>
              <a:off x="1968285" y="2621045"/>
              <a:ext cx="1906291" cy="80795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족부 센서 모듈</a:t>
              </a:r>
              <a:endParaRPr lang="en-KR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BEDDCFE-D331-DA46-90F5-190C55AFBF36}"/>
                </a:ext>
              </a:extLst>
            </p:cNvPr>
            <p:cNvSpPr/>
            <p:nvPr/>
          </p:nvSpPr>
          <p:spPr>
            <a:xfrm>
              <a:off x="4863885" y="2621045"/>
              <a:ext cx="1906291" cy="80795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모바일 애플리케이션</a:t>
              </a:r>
              <a:endParaRPr lang="en-KR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0E8B46B-93D3-AE4F-A36B-4429EA9EAEEF}"/>
                </a:ext>
              </a:extLst>
            </p:cNvPr>
            <p:cNvSpPr/>
            <p:nvPr/>
          </p:nvSpPr>
          <p:spPr>
            <a:xfrm>
              <a:off x="7759485" y="2621044"/>
              <a:ext cx="1906291" cy="80795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API</a:t>
              </a:r>
              <a:r>
                <a:rPr lang="ko-KR" altLang="en-US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서버</a:t>
              </a:r>
              <a:endParaRPr lang="en-KR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45CF73D-9443-5041-867F-46138E0F50EB}"/>
                </a:ext>
              </a:extLst>
            </p:cNvPr>
            <p:cNvCxnSpPr>
              <a:stCxn id="6" idx="3"/>
              <a:endCxn id="9" idx="1"/>
            </p:cNvCxnSpPr>
            <p:nvPr/>
          </p:nvCxnSpPr>
          <p:spPr>
            <a:xfrm>
              <a:off x="3874576" y="3025023"/>
              <a:ext cx="989309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F6D5CF3-9F1A-2C40-88BB-5E31E3BE2696}"/>
                </a:ext>
              </a:extLst>
            </p:cNvPr>
            <p:cNvCxnSpPr/>
            <p:nvPr/>
          </p:nvCxnSpPr>
          <p:spPr>
            <a:xfrm>
              <a:off x="6770176" y="3025023"/>
              <a:ext cx="989309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37876DD-ED6F-904A-9F76-2761C91746B0}"/>
              </a:ext>
            </a:extLst>
          </p:cNvPr>
          <p:cNvSpPr txBox="1"/>
          <p:nvPr/>
        </p:nvSpPr>
        <p:spPr>
          <a:xfrm>
            <a:off x="1450994" y="4045630"/>
            <a:ext cx="6357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저희 팀 왕밤빵밤빵은 </a:t>
            </a:r>
            <a:r>
              <a:rPr 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Preshoes</a:t>
            </a:r>
            <a:r>
              <a:rPr lang="en-US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프로젝트를 진행합니다</a:t>
            </a:r>
            <a:r>
              <a:rPr lang="en-US" altLang="ko-KR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</a:p>
          <a:p>
            <a:endParaRPr lang="en-US" altLang="ko-KR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r>
              <a:rPr lang="en-US" altLang="ko-KR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Preshoes</a:t>
            </a:r>
            <a:r>
              <a:rPr lang="ko-KR" altLang="en-US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는 사용자의 신발에 부착된 센서 패드를 사용</a:t>
            </a:r>
            <a:r>
              <a:rPr lang="en-US" altLang="ko-KR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, </a:t>
            </a:r>
          </a:p>
          <a:p>
            <a:r>
              <a:rPr lang="ko-KR" altLang="en-US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걸음걸이와 자세 등을 분석해 진단과 조언을 제시하는 서비스입니다</a:t>
            </a:r>
            <a:r>
              <a:rPr lang="en-US" altLang="ko-KR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  <a:endParaRPr lang="ko-KR" altLang="en-US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4941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DC94D-2F26-EC48-8E7F-CED362128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DCAA7-7D08-D841-A98B-997EDD05B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93FCA5-60AE-EA47-B012-350FC86B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3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BE89F2-0960-0343-9208-22EDC13D1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 상황 요약</a:t>
            </a:r>
            <a:endParaRPr lang="en-KR" dirty="0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E2CE130-A67A-6745-9FF2-7C1425E332D2}"/>
              </a:ext>
            </a:extLst>
          </p:cNvPr>
          <p:cNvGrpSpPr/>
          <p:nvPr/>
        </p:nvGrpSpPr>
        <p:grpSpPr>
          <a:xfrm>
            <a:off x="1191985" y="2505362"/>
            <a:ext cx="9808029" cy="1151931"/>
            <a:chOff x="838200" y="2728338"/>
            <a:chExt cx="10420080" cy="1151931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C74624D-81AE-BB47-A69B-481A3EB19E4C}"/>
                </a:ext>
              </a:extLst>
            </p:cNvPr>
            <p:cNvGrpSpPr/>
            <p:nvPr/>
          </p:nvGrpSpPr>
          <p:grpSpPr>
            <a:xfrm>
              <a:off x="838200" y="2728363"/>
              <a:ext cx="1653211" cy="1151906"/>
              <a:chOff x="838200" y="3051830"/>
              <a:chExt cx="1653211" cy="1151906"/>
            </a:xfrm>
          </p:grpSpPr>
          <p:sp>
            <p:nvSpPr>
              <p:cNvPr id="17" name="Round Same Side Corner Rectangle 16">
                <a:extLst>
                  <a:ext uri="{FF2B5EF4-FFF2-40B4-BE49-F238E27FC236}">
                    <a16:creationId xmlns:a16="http://schemas.microsoft.com/office/drawing/2014/main" id="{2C952140-203D-5548-B84D-60F2B63138D9}"/>
                  </a:ext>
                </a:extLst>
              </p:cNvPr>
              <p:cNvSpPr/>
              <p:nvPr/>
            </p:nvSpPr>
            <p:spPr>
              <a:xfrm rot="16200000">
                <a:off x="1088853" y="2801178"/>
                <a:ext cx="1151906" cy="1653209"/>
              </a:xfrm>
              <a:prstGeom prst="round2SameRect">
                <a:avLst/>
              </a:prstGeom>
              <a:solidFill>
                <a:srgbClr val="1B96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35A3AEE-26E9-8E4A-8E78-AE331D56561D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개념 설계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75B40DC-AA4C-CE4D-B530-AF9CDF0B4003}"/>
                </a:ext>
              </a:extLst>
            </p:cNvPr>
            <p:cNvGrpSpPr/>
            <p:nvPr/>
          </p:nvGrpSpPr>
          <p:grpSpPr>
            <a:xfrm>
              <a:off x="2591808" y="2728358"/>
              <a:ext cx="1653211" cy="1151906"/>
              <a:chOff x="838200" y="3051830"/>
              <a:chExt cx="1653211" cy="1151906"/>
            </a:xfrm>
          </p:grpSpPr>
          <p:sp>
            <p:nvSpPr>
              <p:cNvPr id="30" name="Round Same Side Corner Rectangle 29">
                <a:extLst>
                  <a:ext uri="{FF2B5EF4-FFF2-40B4-BE49-F238E27FC236}">
                    <a16:creationId xmlns:a16="http://schemas.microsoft.com/office/drawing/2014/main" id="{22CDD372-D971-7E4F-BEF4-F856C301CAA2}"/>
                  </a:ext>
                </a:extLst>
              </p:cNvPr>
              <p:cNvSpPr/>
              <p:nvPr/>
            </p:nvSpPr>
            <p:spPr>
              <a:xfrm rot="16200000">
                <a:off x="1088853" y="2801178"/>
                <a:ext cx="1151906" cy="1653209"/>
              </a:xfrm>
              <a:prstGeom prst="rect">
                <a:avLst/>
              </a:prstGeom>
              <a:solidFill>
                <a:srgbClr val="00B050">
                  <a:alpha val="8117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3FEF0A1-43EC-2C4C-B2A3-5870C642E37D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요구사항 분석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B698584E-F8F1-4F4A-8420-B06FABBD0F74}"/>
                </a:ext>
              </a:extLst>
            </p:cNvPr>
            <p:cNvGrpSpPr/>
            <p:nvPr/>
          </p:nvGrpSpPr>
          <p:grpSpPr>
            <a:xfrm>
              <a:off x="4342100" y="2728353"/>
              <a:ext cx="1653211" cy="1151906"/>
              <a:chOff x="838200" y="3051830"/>
              <a:chExt cx="1653211" cy="1151906"/>
            </a:xfrm>
          </p:grpSpPr>
          <p:sp>
            <p:nvSpPr>
              <p:cNvPr id="33" name="Round Same Side Corner Rectangle 32">
                <a:extLst>
                  <a:ext uri="{FF2B5EF4-FFF2-40B4-BE49-F238E27FC236}">
                    <a16:creationId xmlns:a16="http://schemas.microsoft.com/office/drawing/2014/main" id="{EA1B2E0B-DAD1-C043-9FAF-06B47D5C7FCC}"/>
                  </a:ext>
                </a:extLst>
              </p:cNvPr>
              <p:cNvSpPr/>
              <p:nvPr/>
            </p:nvSpPr>
            <p:spPr>
              <a:xfrm rot="16200000">
                <a:off x="1088853" y="2801178"/>
                <a:ext cx="1151906" cy="1653209"/>
              </a:xfrm>
              <a:prstGeom prst="rect">
                <a:avLst/>
              </a:prstGeom>
              <a:solidFill>
                <a:srgbClr val="00B050">
                  <a:alpha val="2902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163E477-2850-0745-AA0A-FB1B862A02FF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시스템 설계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718E0CC6-FDEE-6549-A8F5-4F3A9DC5AF9B}"/>
                </a:ext>
              </a:extLst>
            </p:cNvPr>
            <p:cNvGrpSpPr/>
            <p:nvPr/>
          </p:nvGrpSpPr>
          <p:grpSpPr>
            <a:xfrm>
              <a:off x="6092392" y="2728348"/>
              <a:ext cx="1653211" cy="1151906"/>
              <a:chOff x="838200" y="3051830"/>
              <a:chExt cx="1653211" cy="1151906"/>
            </a:xfrm>
          </p:grpSpPr>
          <p:sp>
            <p:nvSpPr>
              <p:cNvPr id="36" name="Round Same Side Corner Rectangle 35">
                <a:extLst>
                  <a:ext uri="{FF2B5EF4-FFF2-40B4-BE49-F238E27FC236}">
                    <a16:creationId xmlns:a16="http://schemas.microsoft.com/office/drawing/2014/main" id="{64D80592-A819-674D-B415-F98AE39CBF1F}"/>
                  </a:ext>
                </a:extLst>
              </p:cNvPr>
              <p:cNvSpPr/>
              <p:nvPr/>
            </p:nvSpPr>
            <p:spPr>
              <a:xfrm rot="16200000">
                <a:off x="1088853" y="2801178"/>
                <a:ext cx="1151906" cy="165320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  <a:alpha val="8117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C5B7D8D-8EE1-E247-8C33-CA934A6CFDAE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시스템 구현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5C97BC42-208E-CE4E-89F8-4A64F6FCB4A1}"/>
                </a:ext>
              </a:extLst>
            </p:cNvPr>
            <p:cNvGrpSpPr/>
            <p:nvPr/>
          </p:nvGrpSpPr>
          <p:grpSpPr>
            <a:xfrm>
              <a:off x="7846313" y="2728343"/>
              <a:ext cx="1653211" cy="1151906"/>
              <a:chOff x="838200" y="3051830"/>
              <a:chExt cx="1653211" cy="1151906"/>
            </a:xfrm>
          </p:grpSpPr>
          <p:sp>
            <p:nvSpPr>
              <p:cNvPr id="39" name="Round Same Side Corner Rectangle 38">
                <a:extLst>
                  <a:ext uri="{FF2B5EF4-FFF2-40B4-BE49-F238E27FC236}">
                    <a16:creationId xmlns:a16="http://schemas.microsoft.com/office/drawing/2014/main" id="{0B046695-A5C1-3141-87CD-9CFBCAA014A7}"/>
                  </a:ext>
                </a:extLst>
              </p:cNvPr>
              <p:cNvSpPr/>
              <p:nvPr/>
            </p:nvSpPr>
            <p:spPr>
              <a:xfrm rot="16200000">
                <a:off x="1088853" y="2801178"/>
                <a:ext cx="1151906" cy="165320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  <a:alpha val="8117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272B1C7-7962-E64D-8A4F-C42299C83B34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테스트 및 수정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9000C472-24D1-BB4B-9A8C-31AA1EF693AF}"/>
                </a:ext>
              </a:extLst>
            </p:cNvPr>
            <p:cNvGrpSpPr/>
            <p:nvPr/>
          </p:nvGrpSpPr>
          <p:grpSpPr>
            <a:xfrm>
              <a:off x="9576042" y="2728338"/>
              <a:ext cx="1682238" cy="1151906"/>
              <a:chOff x="838200" y="3051830"/>
              <a:chExt cx="1682238" cy="1151906"/>
            </a:xfrm>
          </p:grpSpPr>
          <p:sp>
            <p:nvSpPr>
              <p:cNvPr id="42" name="Round Same Side Corner Rectangle 41">
                <a:extLst>
                  <a:ext uri="{FF2B5EF4-FFF2-40B4-BE49-F238E27FC236}">
                    <a16:creationId xmlns:a16="http://schemas.microsoft.com/office/drawing/2014/main" id="{A40E90D8-E3E8-C748-A872-562EEFCF2A66}"/>
                  </a:ext>
                </a:extLst>
              </p:cNvPr>
              <p:cNvSpPr/>
              <p:nvPr/>
            </p:nvSpPr>
            <p:spPr>
              <a:xfrm rot="5400000">
                <a:off x="1117881" y="2801178"/>
                <a:ext cx="1151906" cy="1653209"/>
              </a:xfrm>
              <a:prstGeom prst="round2SameRect">
                <a:avLst/>
              </a:prstGeom>
              <a:solidFill>
                <a:schemeClr val="bg1">
                  <a:lumMod val="65000"/>
                  <a:lumOff val="35000"/>
                  <a:alpha val="8117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56D159D7-5B9B-AD4F-BD9A-8B58CABE5395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출시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5049F4-F30B-3F4B-B1F2-6F2D935AE62D}"/>
              </a:ext>
            </a:extLst>
          </p:cNvPr>
          <p:cNvGrpSpPr/>
          <p:nvPr/>
        </p:nvGrpSpPr>
        <p:grpSpPr>
          <a:xfrm>
            <a:off x="1309980" y="4233053"/>
            <a:ext cx="1320114" cy="999742"/>
            <a:chOff x="1037292" y="4564309"/>
            <a:chExt cx="1320114" cy="999742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C35C1A35-2E91-A242-A99B-80D143B0A802}"/>
                </a:ext>
              </a:extLst>
            </p:cNvPr>
            <p:cNvGrpSpPr/>
            <p:nvPr/>
          </p:nvGrpSpPr>
          <p:grpSpPr>
            <a:xfrm>
              <a:off x="1037292" y="4564309"/>
              <a:ext cx="1320114" cy="369332"/>
              <a:chOff x="1037292" y="4564309"/>
              <a:chExt cx="1320114" cy="369332"/>
            </a:xfrm>
          </p:grpSpPr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E0AFFD9-B952-8649-987C-AEF1ABC1E4ED}"/>
                  </a:ext>
                </a:extLst>
              </p:cNvPr>
              <p:cNvSpPr txBox="1"/>
              <p:nvPr/>
            </p:nvSpPr>
            <p:spPr>
              <a:xfrm>
                <a:off x="1257655" y="4564309"/>
                <a:ext cx="1099751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완료</a:t>
                </a:r>
                <a:endParaRPr lang="en-US" altLang="ko-KR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FC3E7A11-7224-8249-B148-39792FBB27DE}"/>
                  </a:ext>
                </a:extLst>
              </p:cNvPr>
              <p:cNvSpPr/>
              <p:nvPr/>
            </p:nvSpPr>
            <p:spPr>
              <a:xfrm>
                <a:off x="1037292" y="4668656"/>
                <a:ext cx="160638" cy="160637"/>
              </a:xfrm>
              <a:prstGeom prst="ellipse">
                <a:avLst/>
              </a:prstGeom>
              <a:solidFill>
                <a:srgbClr val="1B96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365B515-81B3-354E-B7EA-3A3EFE63B26A}"/>
                </a:ext>
              </a:extLst>
            </p:cNvPr>
            <p:cNvGrpSpPr/>
            <p:nvPr/>
          </p:nvGrpSpPr>
          <p:grpSpPr>
            <a:xfrm>
              <a:off x="1037292" y="4879514"/>
              <a:ext cx="1320114" cy="369332"/>
              <a:chOff x="1037292" y="4564309"/>
              <a:chExt cx="1320114" cy="369332"/>
            </a:xfrm>
          </p:grpSpPr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F71F187-14F5-E74F-B694-CD04CB89A445}"/>
                  </a:ext>
                </a:extLst>
              </p:cNvPr>
              <p:cNvSpPr txBox="1"/>
              <p:nvPr/>
            </p:nvSpPr>
            <p:spPr>
              <a:xfrm>
                <a:off x="1257655" y="4564309"/>
                <a:ext cx="1099751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진행중</a:t>
                </a:r>
                <a:endParaRPr lang="en-US" altLang="ko-KR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5F541009-6F1F-7F49-8607-4E6227B93008}"/>
                  </a:ext>
                </a:extLst>
              </p:cNvPr>
              <p:cNvSpPr/>
              <p:nvPr/>
            </p:nvSpPr>
            <p:spPr>
              <a:xfrm>
                <a:off x="1037292" y="4668656"/>
                <a:ext cx="160638" cy="160637"/>
              </a:xfrm>
              <a:prstGeom prst="ellipse">
                <a:avLst/>
              </a:prstGeom>
              <a:solidFill>
                <a:srgbClr val="294E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64A6F58-7459-2347-BE4B-D35B3DC40079}"/>
                </a:ext>
              </a:extLst>
            </p:cNvPr>
            <p:cNvGrpSpPr/>
            <p:nvPr/>
          </p:nvGrpSpPr>
          <p:grpSpPr>
            <a:xfrm>
              <a:off x="1037292" y="5194719"/>
              <a:ext cx="1320114" cy="369332"/>
              <a:chOff x="1037292" y="4564309"/>
              <a:chExt cx="1320114" cy="369332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DBE9A67-7689-114B-9B7F-407A6BED9273}"/>
                  </a:ext>
                </a:extLst>
              </p:cNvPr>
              <p:cNvSpPr txBox="1"/>
              <p:nvPr/>
            </p:nvSpPr>
            <p:spPr>
              <a:xfrm>
                <a:off x="1257655" y="4564309"/>
                <a:ext cx="1099751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미완료</a:t>
                </a:r>
                <a:endParaRPr lang="en-US" altLang="ko-KR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F2912FC9-18B0-944B-9D17-176E8E672D06}"/>
                  </a:ext>
                </a:extLst>
              </p:cNvPr>
              <p:cNvSpPr/>
              <p:nvPr/>
            </p:nvSpPr>
            <p:spPr>
              <a:xfrm>
                <a:off x="1037292" y="4668656"/>
                <a:ext cx="160638" cy="160637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0968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DC94D-2F26-EC48-8E7F-CED362128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DCAA7-7D08-D841-A98B-997EDD05B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93FCA5-60AE-EA47-B012-350FC86B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4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BE89F2-0960-0343-9208-22EDC13D1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파트 별 진행상황</a:t>
            </a:r>
            <a:endParaRPr lang="en-KR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4706BFF-C79E-F24F-8350-E54E8148B293}"/>
              </a:ext>
            </a:extLst>
          </p:cNvPr>
          <p:cNvGrpSpPr/>
          <p:nvPr/>
        </p:nvGrpSpPr>
        <p:grpSpPr>
          <a:xfrm>
            <a:off x="1402300" y="1972407"/>
            <a:ext cx="9387400" cy="3278366"/>
            <a:chOff x="1832280" y="1890765"/>
            <a:chExt cx="9387400" cy="327836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F0B20A6-D2B4-DC4F-B454-2EBE6BC30436}"/>
                </a:ext>
              </a:extLst>
            </p:cNvPr>
            <p:cNvGrpSpPr/>
            <p:nvPr/>
          </p:nvGrpSpPr>
          <p:grpSpPr>
            <a:xfrm>
              <a:off x="3581400" y="1890765"/>
              <a:ext cx="7638279" cy="700667"/>
              <a:chOff x="838200" y="2728348"/>
              <a:chExt cx="8661412" cy="700667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0C74624D-81AE-BB47-A69B-481A3EB19E4C}"/>
                  </a:ext>
                </a:extLst>
              </p:cNvPr>
              <p:cNvGrpSpPr/>
              <p:nvPr/>
            </p:nvGrpSpPr>
            <p:grpSpPr>
              <a:xfrm>
                <a:off x="838200" y="272836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17" name="Round Same Side Corner Rectangle 16">
                  <a:extLst>
                    <a:ext uri="{FF2B5EF4-FFF2-40B4-BE49-F238E27FC236}">
                      <a16:creationId xmlns:a16="http://schemas.microsoft.com/office/drawing/2014/main" id="{2C952140-203D-5548-B84D-60F2B63138D9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ound2SameRect">
                  <a:avLst/>
                </a:prstGeom>
                <a:solidFill>
                  <a:srgbClr val="1B964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835A3AEE-26E9-8E4A-8E78-AE331D56561D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아키텍처 적용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B75B40DC-AA4C-CE4D-B530-AF9CDF0B4003}"/>
                  </a:ext>
                </a:extLst>
              </p:cNvPr>
              <p:cNvGrpSpPr/>
              <p:nvPr/>
            </p:nvGrpSpPr>
            <p:grpSpPr>
              <a:xfrm>
                <a:off x="2591808" y="272835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30" name="Round Same Side Corner Rectangle 29">
                  <a:extLst>
                    <a:ext uri="{FF2B5EF4-FFF2-40B4-BE49-F238E27FC236}">
                      <a16:creationId xmlns:a16="http://schemas.microsoft.com/office/drawing/2014/main" id="{22CDD372-D971-7E4F-BEF4-F856C301CAA2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00B050">
                    <a:alpha val="8117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D3FEF0A1-43EC-2C4C-B2A3-5870C642E37D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라이브러리 작성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B698584E-F8F1-4F4A-8420-B06FABBD0F74}"/>
                  </a:ext>
                </a:extLst>
              </p:cNvPr>
              <p:cNvGrpSpPr/>
              <p:nvPr/>
            </p:nvGrpSpPr>
            <p:grpSpPr>
              <a:xfrm>
                <a:off x="4342100" y="272835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33" name="Round Same Side Corner Rectangle 32">
                  <a:extLst>
                    <a:ext uri="{FF2B5EF4-FFF2-40B4-BE49-F238E27FC236}">
                      <a16:creationId xmlns:a16="http://schemas.microsoft.com/office/drawing/2014/main" id="{EA1B2E0B-DAD1-C043-9FAF-06B47D5C7FCC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00B050">
                    <a:alpha val="2902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163E477-2850-0745-AA0A-FB1B862A02FF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도메인 설계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718E0CC6-FDEE-6549-A8F5-4F3A9DC5AF9B}"/>
                  </a:ext>
                </a:extLst>
              </p:cNvPr>
              <p:cNvGrpSpPr/>
              <p:nvPr/>
            </p:nvGrpSpPr>
            <p:grpSpPr>
              <a:xfrm>
                <a:off x="6092392" y="272834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36" name="Round Same Side Corner Rectangle 35">
                  <a:extLst>
                    <a:ext uri="{FF2B5EF4-FFF2-40B4-BE49-F238E27FC236}">
                      <a16:creationId xmlns:a16="http://schemas.microsoft.com/office/drawing/2014/main" id="{64D80592-A819-674D-B415-F98AE39CBF1F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C5B7D8D-8EE1-E247-8C33-CA934A6CFDAE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개발 및 테스트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9000C472-24D1-BB4B-9A8C-31AA1EF693AF}"/>
                  </a:ext>
                </a:extLst>
              </p:cNvPr>
              <p:cNvGrpSpPr/>
              <p:nvPr/>
            </p:nvGrpSpPr>
            <p:grpSpPr>
              <a:xfrm>
                <a:off x="7817373" y="2728348"/>
                <a:ext cx="1682239" cy="700652"/>
                <a:chOff x="-920469" y="3051846"/>
                <a:chExt cx="1682239" cy="1151906"/>
              </a:xfrm>
            </p:grpSpPr>
            <p:sp>
              <p:nvSpPr>
                <p:cNvPr id="42" name="Round Same Side Corner Rectangle 41">
                  <a:extLst>
                    <a:ext uri="{FF2B5EF4-FFF2-40B4-BE49-F238E27FC236}">
                      <a16:creationId xmlns:a16="http://schemas.microsoft.com/office/drawing/2014/main" id="{A40E90D8-E3E8-C748-A872-562EEFCF2A66}"/>
                    </a:ext>
                  </a:extLst>
                </p:cNvPr>
                <p:cNvSpPr/>
                <p:nvPr/>
              </p:nvSpPr>
              <p:spPr>
                <a:xfrm rot="5400000">
                  <a:off x="-640787" y="2801194"/>
                  <a:ext cx="1151906" cy="1653209"/>
                </a:xfrm>
                <a:prstGeom prst="round2Same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56D159D7-5B9B-AD4F-BD9A-8B58CABE5395}"/>
                    </a:ext>
                  </a:extLst>
                </p:cNvPr>
                <p:cNvSpPr txBox="1"/>
                <p:nvPr/>
              </p:nvSpPr>
              <p:spPr>
                <a:xfrm>
                  <a:off x="-920469" y="3150716"/>
                  <a:ext cx="1653212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개선 사항 반영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5ABAED9-1D78-2C4F-A661-EFEA7E43F963}"/>
                </a:ext>
              </a:extLst>
            </p:cNvPr>
            <p:cNvSpPr txBox="1"/>
            <p:nvPr/>
          </p:nvSpPr>
          <p:spPr>
            <a:xfrm>
              <a:off x="1832280" y="2041044"/>
              <a:ext cx="15247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모바일 앱</a:t>
              </a:r>
              <a:r>
                <a:rPr lang="en-US" altLang="ko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:</a:t>
              </a:r>
              <a:endParaRPr lang="ko-KR" altLang="en-US" sz="20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8EC56685-7BC1-304A-9A19-5B7891F1B3CC}"/>
                </a:ext>
              </a:extLst>
            </p:cNvPr>
            <p:cNvGrpSpPr/>
            <p:nvPr/>
          </p:nvGrpSpPr>
          <p:grpSpPr>
            <a:xfrm>
              <a:off x="3581401" y="3179617"/>
              <a:ext cx="7638279" cy="700667"/>
              <a:chOff x="838200" y="2728348"/>
              <a:chExt cx="8661412" cy="700667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664F87FC-AC99-B14C-B43C-41343A7EB77E}"/>
                  </a:ext>
                </a:extLst>
              </p:cNvPr>
              <p:cNvGrpSpPr/>
              <p:nvPr/>
            </p:nvGrpSpPr>
            <p:grpSpPr>
              <a:xfrm>
                <a:off x="838200" y="272836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71" name="Round Same Side Corner Rectangle 70">
                  <a:extLst>
                    <a:ext uri="{FF2B5EF4-FFF2-40B4-BE49-F238E27FC236}">
                      <a16:creationId xmlns:a16="http://schemas.microsoft.com/office/drawing/2014/main" id="{57EBEACD-B84B-7249-9903-83EF85518981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ound2SameRect">
                  <a:avLst/>
                </a:prstGeom>
                <a:solidFill>
                  <a:srgbClr val="1B964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D69D5C49-3AFA-324A-B5F7-B2EE596DC14F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en-US" altLang="ko-KR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???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4B901C95-BCD2-254F-8B68-15FA2A1ADF3D}"/>
                  </a:ext>
                </a:extLst>
              </p:cNvPr>
              <p:cNvGrpSpPr/>
              <p:nvPr/>
            </p:nvGrpSpPr>
            <p:grpSpPr>
              <a:xfrm>
                <a:off x="2591808" y="272835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69" name="Round Same Side Corner Rectangle 29">
                  <a:extLst>
                    <a:ext uri="{FF2B5EF4-FFF2-40B4-BE49-F238E27FC236}">
                      <a16:creationId xmlns:a16="http://schemas.microsoft.com/office/drawing/2014/main" id="{043934EF-18AA-6448-A931-8AD85EBC9427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00B050">
                    <a:alpha val="8117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EA94766E-B30D-D745-B0F9-69760C577B08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en-US" altLang="ko-KR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???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CB02540B-73BA-4A42-9577-A665D7F8923F}"/>
                  </a:ext>
                </a:extLst>
              </p:cNvPr>
              <p:cNvGrpSpPr/>
              <p:nvPr/>
            </p:nvGrpSpPr>
            <p:grpSpPr>
              <a:xfrm>
                <a:off x="4342100" y="272835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67" name="Round Same Side Corner Rectangle 32">
                  <a:extLst>
                    <a:ext uri="{FF2B5EF4-FFF2-40B4-BE49-F238E27FC236}">
                      <a16:creationId xmlns:a16="http://schemas.microsoft.com/office/drawing/2014/main" id="{F3510D93-ACC5-CC49-84B1-3725E31EA70B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00B050">
                    <a:alpha val="2902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2CC943F2-7B61-B04E-8EA8-7A3F9B9E07D2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en-US" altLang="ko-KR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???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D1ADE8C7-6813-134F-9504-DF5F725460DC}"/>
                  </a:ext>
                </a:extLst>
              </p:cNvPr>
              <p:cNvGrpSpPr/>
              <p:nvPr/>
            </p:nvGrpSpPr>
            <p:grpSpPr>
              <a:xfrm>
                <a:off x="6092392" y="272834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65" name="Round Same Side Corner Rectangle 35">
                  <a:extLst>
                    <a:ext uri="{FF2B5EF4-FFF2-40B4-BE49-F238E27FC236}">
                      <a16:creationId xmlns:a16="http://schemas.microsoft.com/office/drawing/2014/main" id="{56AA0D12-10B7-614A-AD01-DD9D9761E501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CE97ECC7-887B-FD45-9002-718929C10B5B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en-US" altLang="ko-KR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???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935CC09A-DB4D-954D-BB63-D8943A002AE7}"/>
                  </a:ext>
                </a:extLst>
              </p:cNvPr>
              <p:cNvGrpSpPr/>
              <p:nvPr/>
            </p:nvGrpSpPr>
            <p:grpSpPr>
              <a:xfrm>
                <a:off x="7817373" y="2728348"/>
                <a:ext cx="1682239" cy="700652"/>
                <a:chOff x="-920469" y="3051846"/>
                <a:chExt cx="1682239" cy="1151906"/>
              </a:xfrm>
            </p:grpSpPr>
            <p:sp>
              <p:nvSpPr>
                <p:cNvPr id="63" name="Round Same Side Corner Rectangle 62">
                  <a:extLst>
                    <a:ext uri="{FF2B5EF4-FFF2-40B4-BE49-F238E27FC236}">
                      <a16:creationId xmlns:a16="http://schemas.microsoft.com/office/drawing/2014/main" id="{8DBB4358-E2BA-F045-B7C8-5648424AF991}"/>
                    </a:ext>
                  </a:extLst>
                </p:cNvPr>
                <p:cNvSpPr/>
                <p:nvPr/>
              </p:nvSpPr>
              <p:spPr>
                <a:xfrm rot="5400000">
                  <a:off x="-640787" y="2801194"/>
                  <a:ext cx="1151906" cy="1653209"/>
                </a:xfrm>
                <a:prstGeom prst="round2Same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685C8BC2-FEB8-F34F-A51A-37325BCC8D76}"/>
                    </a:ext>
                  </a:extLst>
                </p:cNvPr>
                <p:cNvSpPr txBox="1"/>
                <p:nvPr/>
              </p:nvSpPr>
              <p:spPr>
                <a:xfrm>
                  <a:off x="-920469" y="3150716"/>
                  <a:ext cx="1653212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en-US" altLang="ko-KR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???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ED5E9A5-84AB-094F-9A46-0746F17D29E5}"/>
                </a:ext>
              </a:extLst>
            </p:cNvPr>
            <p:cNvSpPr txBox="1"/>
            <p:nvPr/>
          </p:nvSpPr>
          <p:spPr>
            <a:xfrm>
              <a:off x="1832281" y="3329896"/>
              <a:ext cx="15247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센서 모듈</a:t>
              </a:r>
              <a:r>
                <a:rPr lang="en-US" altLang="ko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:</a:t>
              </a:r>
              <a:endParaRPr lang="ko-KR" altLang="en-US" sz="20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21B27688-D766-824C-BF12-848F8568EAA0}"/>
                </a:ext>
              </a:extLst>
            </p:cNvPr>
            <p:cNvGrpSpPr/>
            <p:nvPr/>
          </p:nvGrpSpPr>
          <p:grpSpPr>
            <a:xfrm>
              <a:off x="3581401" y="4468464"/>
              <a:ext cx="7638279" cy="700667"/>
              <a:chOff x="838200" y="2728348"/>
              <a:chExt cx="8661412" cy="700667"/>
            </a:xfrm>
          </p:grpSpPr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AEC1C591-34D6-7246-8770-CB3D24AB4E27}"/>
                  </a:ext>
                </a:extLst>
              </p:cNvPr>
              <p:cNvGrpSpPr/>
              <p:nvPr/>
            </p:nvGrpSpPr>
            <p:grpSpPr>
              <a:xfrm>
                <a:off x="838200" y="272836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89" name="Round Same Side Corner Rectangle 88">
                  <a:extLst>
                    <a:ext uri="{FF2B5EF4-FFF2-40B4-BE49-F238E27FC236}">
                      <a16:creationId xmlns:a16="http://schemas.microsoft.com/office/drawing/2014/main" id="{FDBBD122-5526-5F46-AA9B-D0D26481603F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ound2SameRect">
                  <a:avLst/>
                </a:prstGeom>
                <a:solidFill>
                  <a:srgbClr val="1B964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EE290808-8283-2B4B-93E4-D3B4DCFBF356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en-US" altLang="ko-KR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???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CFFAC5B-29B3-C54C-B5A7-AA5FCFCA68FC}"/>
                  </a:ext>
                </a:extLst>
              </p:cNvPr>
              <p:cNvGrpSpPr/>
              <p:nvPr/>
            </p:nvGrpSpPr>
            <p:grpSpPr>
              <a:xfrm>
                <a:off x="2591808" y="272835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87" name="Round Same Side Corner Rectangle 29">
                  <a:extLst>
                    <a:ext uri="{FF2B5EF4-FFF2-40B4-BE49-F238E27FC236}">
                      <a16:creationId xmlns:a16="http://schemas.microsoft.com/office/drawing/2014/main" id="{2AD45C8E-2111-8B47-8530-4AA0EF17BFB3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00B050">
                    <a:alpha val="8117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E169E90E-795A-1348-A95A-AC04DF76C3D7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en-US" altLang="ko-KR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???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E263FB55-77E3-214F-A723-F5410BCDB72F}"/>
                  </a:ext>
                </a:extLst>
              </p:cNvPr>
              <p:cNvGrpSpPr/>
              <p:nvPr/>
            </p:nvGrpSpPr>
            <p:grpSpPr>
              <a:xfrm>
                <a:off x="4342100" y="272835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85" name="Round Same Side Corner Rectangle 32">
                  <a:extLst>
                    <a:ext uri="{FF2B5EF4-FFF2-40B4-BE49-F238E27FC236}">
                      <a16:creationId xmlns:a16="http://schemas.microsoft.com/office/drawing/2014/main" id="{AB5D3023-716F-5549-81C9-D4148A66C84D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00B050">
                    <a:alpha val="2902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A5A42927-BBE3-844C-8C38-8217871D5F8A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en-US" altLang="ko-KR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???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9D2ABAB2-6761-9841-8650-831E8529BDE8}"/>
                  </a:ext>
                </a:extLst>
              </p:cNvPr>
              <p:cNvGrpSpPr/>
              <p:nvPr/>
            </p:nvGrpSpPr>
            <p:grpSpPr>
              <a:xfrm>
                <a:off x="6092392" y="272834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83" name="Round Same Side Corner Rectangle 35">
                  <a:extLst>
                    <a:ext uri="{FF2B5EF4-FFF2-40B4-BE49-F238E27FC236}">
                      <a16:creationId xmlns:a16="http://schemas.microsoft.com/office/drawing/2014/main" id="{20B97B76-43A8-A64A-A009-AFAE256A047F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1B4D47EA-23D8-F14C-B217-F307F4A2DBA7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en-US" altLang="ko-KR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???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E705FBC9-F54A-D84F-873E-8D696D0EC572}"/>
                  </a:ext>
                </a:extLst>
              </p:cNvPr>
              <p:cNvGrpSpPr/>
              <p:nvPr/>
            </p:nvGrpSpPr>
            <p:grpSpPr>
              <a:xfrm>
                <a:off x="7817373" y="2728348"/>
                <a:ext cx="1682239" cy="700652"/>
                <a:chOff x="-920469" y="3051846"/>
                <a:chExt cx="1682239" cy="1151906"/>
              </a:xfrm>
            </p:grpSpPr>
            <p:sp>
              <p:nvSpPr>
                <p:cNvPr id="81" name="Round Same Side Corner Rectangle 80">
                  <a:extLst>
                    <a:ext uri="{FF2B5EF4-FFF2-40B4-BE49-F238E27FC236}">
                      <a16:creationId xmlns:a16="http://schemas.microsoft.com/office/drawing/2014/main" id="{0E3A14A2-F5AD-ED46-AF67-1E12372989E2}"/>
                    </a:ext>
                  </a:extLst>
                </p:cNvPr>
                <p:cNvSpPr/>
                <p:nvPr/>
              </p:nvSpPr>
              <p:spPr>
                <a:xfrm rot="5400000">
                  <a:off x="-640787" y="2801194"/>
                  <a:ext cx="1151906" cy="1653209"/>
                </a:xfrm>
                <a:prstGeom prst="round2Same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C82B4358-37C8-3346-A602-C8A83F5260DA}"/>
                    </a:ext>
                  </a:extLst>
                </p:cNvPr>
                <p:cNvSpPr txBox="1"/>
                <p:nvPr/>
              </p:nvSpPr>
              <p:spPr>
                <a:xfrm>
                  <a:off x="-920469" y="3150716"/>
                  <a:ext cx="1653212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en-US" altLang="ko-KR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???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D685971-27F1-4D4E-9E0C-30C2A467E68A}"/>
                </a:ext>
              </a:extLst>
            </p:cNvPr>
            <p:cNvSpPr txBox="1"/>
            <p:nvPr/>
          </p:nvSpPr>
          <p:spPr>
            <a:xfrm>
              <a:off x="1832281" y="4618743"/>
              <a:ext cx="14462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API </a:t>
              </a:r>
              <a:r>
                <a:rPr lang="ko-KR" altLang="en-US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서버</a:t>
              </a:r>
              <a:r>
                <a:rPr lang="en-US" altLang="ko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:</a:t>
              </a:r>
              <a:endParaRPr lang="ko-KR" altLang="en-US" sz="20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147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A7D416-4230-5847-B7EC-B7C6721EE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7649A-C74A-374A-8BD7-9AF0EF975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CBA7F5-8E39-0C46-85C8-EE97BDBB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5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4A2A6C-C9B1-0648-B897-2B507B24B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비즈니스 룰</a:t>
            </a:r>
            <a:endParaRPr lang="en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C8B69-8157-9748-B80D-41B0CA0D5C54}"/>
              </a:ext>
            </a:extLst>
          </p:cNvPr>
          <p:cNvSpPr txBox="1"/>
          <p:nvPr/>
        </p:nvSpPr>
        <p:spPr>
          <a:xfrm>
            <a:off x="1426265" y="1842858"/>
            <a:ext cx="933947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복수개 센서 모듈 연결 정책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[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하나로 통합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|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각자 따로 관리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]</a:t>
            </a:r>
          </a:p>
          <a:p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연결 기기 인증 정책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최초 연결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시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pin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등 인증절차 없음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재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연결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시에는 최초 연결한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기기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바로 연결 가능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리셋을 거쳐 다른 기기와 연결 가능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데이터 관리 정책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회원관리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/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데이터 백업 및 동기화 시스템 적용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</a:p>
          <a:p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8599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6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데이터 흐름 </a:t>
            </a:r>
            <a:endParaRPr lang="en-KR" dirty="0"/>
          </a:p>
        </p:txBody>
      </p:sp>
      <p:pic>
        <p:nvPicPr>
          <p:cNvPr id="9" name="Picture 8" descr="A close up of a black background&#10;&#10;Description automatically generated">
            <a:extLst>
              <a:ext uri="{FF2B5EF4-FFF2-40B4-BE49-F238E27FC236}">
                <a16:creationId xmlns:a16="http://schemas.microsoft.com/office/drawing/2014/main" id="{277CAFD6-6B99-7C45-893B-C385171607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3845" y="2302014"/>
            <a:ext cx="11664309" cy="225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607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7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데이터 흐름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endParaRPr lang="en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4608C6-CEB9-8043-8984-B2EB15B4B621}"/>
              </a:ext>
            </a:extLst>
          </p:cNvPr>
          <p:cNvSpPr txBox="1"/>
          <p:nvPr/>
        </p:nvSpPr>
        <p:spPr>
          <a:xfrm>
            <a:off x="1426265" y="1843950"/>
            <a:ext cx="933947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센서 모듈 출력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모바일 애플리케이션 입력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1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바이트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HEX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패킷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4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비트는 센서 인덱스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,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4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비트는 센서 값에 할당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모바일 애플리케이션 입력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저수준 데이터 분석 엔진 입력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Field 4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개를 가지는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POJO(Plain Old Java Object)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발 구분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Boolean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타임스탬프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Long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센서 인덱스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Short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센서 데이터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Short</a:t>
            </a:r>
          </a:p>
        </p:txBody>
      </p:sp>
    </p:spTree>
    <p:extLst>
      <p:ext uri="{BB962C8B-B14F-4D97-AF65-F5344CB8AC3E}">
        <p14:creationId xmlns:p14="http://schemas.microsoft.com/office/powerpoint/2010/main" val="2452352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8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데이터 흐름</a:t>
            </a:r>
            <a:r>
              <a:rPr lang="en-US" altLang="ko-KR" dirty="0"/>
              <a:t>(3)</a:t>
            </a:r>
            <a:r>
              <a:rPr lang="ko-KR" altLang="en-US" dirty="0"/>
              <a:t> </a:t>
            </a:r>
            <a:endParaRPr lang="en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4608C6-CEB9-8043-8984-B2EB15B4B621}"/>
              </a:ext>
            </a:extLst>
          </p:cNvPr>
          <p:cNvSpPr txBox="1"/>
          <p:nvPr/>
        </p:nvSpPr>
        <p:spPr>
          <a:xfrm>
            <a:off x="1426265" y="1843950"/>
            <a:ext cx="933947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저수준 데이터 분석 엔진 출력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모바일 애플리케이션 출력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추출된 특징점들을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field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로 가지는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POJO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모바일 애플리케이션 출력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서버 입력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직렬화된 단일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JSON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객체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Features property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는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{‘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추출된 특징점의 이름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’: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‘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값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’}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쌍의 배열로 이루어짐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50141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2일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9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데이터 흐름</a:t>
            </a:r>
            <a:r>
              <a:rPr lang="en-US" altLang="ko-KR" dirty="0"/>
              <a:t>(4)</a:t>
            </a:r>
            <a:r>
              <a:rPr lang="ko-KR" altLang="en-US" dirty="0"/>
              <a:t> </a:t>
            </a:r>
            <a:endParaRPr lang="en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4608C6-CEB9-8043-8984-B2EB15B4B621}"/>
              </a:ext>
            </a:extLst>
          </p:cNvPr>
          <p:cNvSpPr txBox="1"/>
          <p:nvPr/>
        </p:nvSpPr>
        <p:spPr>
          <a:xfrm>
            <a:off x="1426265" y="1843950"/>
            <a:ext cx="933947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서버 입력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고수준 데이터 분석 엔진 입력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Parse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된 자바스크립트 객체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각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property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는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{‘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추출된 특징점의 이름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’: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‘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값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’}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의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key/value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쌍으로 이루어짐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lvl="1"/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고수준 데이터 분석 엔진 출력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Repository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입력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최종 추출된 결과를 가지는 자바스크립트 객체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사용자가 식별할 수 있는 유의미한 데이터의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key/value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쌍으로 이루어짐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lvl="1"/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lvl="1"/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72652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1594</TotalTime>
  <Words>649</Words>
  <Application>Microsoft Macintosh PowerPoint</Application>
  <PresentationFormat>Widescreen</PresentationFormat>
  <Paragraphs>126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NanumBarunGothic</vt:lpstr>
      <vt:lpstr>NanumBarunGothic Light</vt:lpstr>
      <vt:lpstr>Calibri</vt:lpstr>
      <vt:lpstr>Arial</vt:lpstr>
      <vt:lpstr>Office Theme</vt:lpstr>
      <vt:lpstr>주간 보고</vt:lpstr>
      <vt:lpstr>프로젝트 요약</vt:lpstr>
      <vt:lpstr>진행 상황 요약</vt:lpstr>
      <vt:lpstr>파트 별 진행상황</vt:lpstr>
      <vt:lpstr>상세 설계: 비즈니스 룰</vt:lpstr>
      <vt:lpstr>상세 설계: 데이터 흐름 </vt:lpstr>
      <vt:lpstr>상세 설계: 데이터 흐름(2) </vt:lpstr>
      <vt:lpstr>상세 설계: 데이터 흐름(3) </vt:lpstr>
      <vt:lpstr>상세 설계: 데이터 흐름(4) </vt:lpstr>
      <vt:lpstr>상세 설계: 모바일 애플리케이션</vt:lpstr>
      <vt:lpstr>상세 설계: 센서 모듈</vt:lpstr>
      <vt:lpstr>상세 설계: API 서버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송병준</dc:creator>
  <cp:lastModifiedBy>송병준</cp:lastModifiedBy>
  <cp:revision>120</cp:revision>
  <dcterms:created xsi:type="dcterms:W3CDTF">2020-04-01T14:38:31Z</dcterms:created>
  <dcterms:modified xsi:type="dcterms:W3CDTF">2020-04-02T17:18:28Z</dcterms:modified>
</cp:coreProperties>
</file>

<file path=docProps/thumbnail.jpeg>
</file>